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8" r:id="rId2"/>
    <p:sldId id="304" r:id="rId3"/>
    <p:sldId id="290" r:id="rId4"/>
    <p:sldId id="299" r:id="rId5"/>
    <p:sldId id="303" r:id="rId6"/>
    <p:sldId id="301" r:id="rId7"/>
    <p:sldId id="300" r:id="rId8"/>
    <p:sldId id="302" r:id="rId9"/>
    <p:sldId id="305" r:id="rId10"/>
    <p:sldId id="306" r:id="rId11"/>
    <p:sldId id="298" r:id="rId12"/>
    <p:sldId id="307" r:id="rId13"/>
    <p:sldId id="309" r:id="rId14"/>
    <p:sldId id="310" r:id="rId15"/>
    <p:sldId id="320" r:id="rId16"/>
    <p:sldId id="311" r:id="rId17"/>
    <p:sldId id="312" r:id="rId18"/>
    <p:sldId id="313" r:id="rId19"/>
    <p:sldId id="314" r:id="rId20"/>
    <p:sldId id="318" r:id="rId21"/>
    <p:sldId id="315" r:id="rId22"/>
    <p:sldId id="297" r:id="rId23"/>
    <p:sldId id="323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E7000"/>
    <a:srgbClr val="FFA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24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9DA268D6-B313-4722-9F57-7F45F8F357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7C3F7A5-4802-4D4B-A643-9247F258AE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4720-B2DD-4E85-8214-F15BDC65596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0504D69C-C0FC-466E-ACD4-B420A835A0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5279300-C7A3-4F26-91AE-6DF65643A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E612E-C1E3-499C-B135-ECD09F9E5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798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BA6DB-741F-4F99-99AD-1107FA5D11C9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B97AB-2585-411B-BCDD-A152B1AC8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02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602994DE-9C7E-4A4E-B5C6-94FBCF537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B658A34-7B43-4F61-8620-C1E0906DF32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1161142" y="556473"/>
            <a:ext cx="398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dirty="0" smtClean="0"/>
              <a:t>Fujisawa Digital Promotion Office</a:t>
            </a:r>
            <a:endParaRPr kumimoji="1" lang="ja-JP" altLang="en-US" dirty="0"/>
          </a:p>
        </p:txBody>
      </p:sp>
      <p:pic>
        <p:nvPicPr>
          <p:cNvPr id="4" name="図 3" descr="V:\CP\市章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418" y="342035"/>
            <a:ext cx="858525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63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6462512"/>
            <a:ext cx="1219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7" descr="enoshijma_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424612"/>
            <a:ext cx="7493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 userDrawn="1"/>
        </p:nvSpPr>
        <p:spPr>
          <a:xfrm>
            <a:off x="571500" y="6491287"/>
            <a:ext cx="4927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Fujisawa Digital Promotion Office</a:t>
            </a:r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602994DE-9C7E-4A4E-B5C6-94FBCF537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B658A34-7B43-4F61-8620-C1E0906DF3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5721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BC92F0B-3356-4BF8-953C-EF7AD5934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CB658A34-7B43-4F61-8620-C1E0906DF3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32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39E7CEB0-4922-443F-A20F-43800D685395}"/>
              </a:ext>
            </a:extLst>
          </p:cNvPr>
          <p:cNvSpPr/>
          <p:nvPr/>
        </p:nvSpPr>
        <p:spPr>
          <a:xfrm>
            <a:off x="122767" y="110067"/>
            <a:ext cx="11946467" cy="663786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xmlns="" id="{EEC9E349-FA6D-4960-B33F-F00251B3B303}"/>
              </a:ext>
            </a:extLst>
          </p:cNvPr>
          <p:cNvCxnSpPr>
            <a:cxnSpLocks/>
          </p:cNvCxnSpPr>
          <p:nvPr/>
        </p:nvCxnSpPr>
        <p:spPr>
          <a:xfrm>
            <a:off x="1003300" y="3623733"/>
            <a:ext cx="10185400" cy="0"/>
          </a:xfrm>
          <a:prstGeom prst="line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61D63D1D-166B-4982-AA78-3EBC0D269EB0}"/>
              </a:ext>
            </a:extLst>
          </p:cNvPr>
          <p:cNvSpPr txBox="1"/>
          <p:nvPr/>
        </p:nvSpPr>
        <p:spPr>
          <a:xfrm>
            <a:off x="1348555" y="2608070"/>
            <a:ext cx="9494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ja-JP" altLang="en-US" sz="6000" b="1" spc="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背景及びビジネスゴール</a:t>
            </a:r>
            <a:endParaRPr lang="ja-JP" altLang="en-US" sz="6000" b="1" spc="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D06BE956-13D7-4A23-B271-AE03FB0E26E2}"/>
              </a:ext>
            </a:extLst>
          </p:cNvPr>
          <p:cNvSpPr/>
          <p:nvPr/>
        </p:nvSpPr>
        <p:spPr>
          <a:xfrm>
            <a:off x="3542546" y="3953591"/>
            <a:ext cx="4441151" cy="6858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～子育て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PF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～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8B457337-CED5-4EE8-9B6B-E0B53E1C263F}"/>
              </a:ext>
            </a:extLst>
          </p:cNvPr>
          <p:cNvSpPr txBox="1"/>
          <p:nvPr/>
        </p:nvSpPr>
        <p:spPr>
          <a:xfrm>
            <a:off x="3867668" y="2078158"/>
            <a:ext cx="4456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デジタル</a:t>
            </a:r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</a:t>
            </a: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役所運用支援業務委託</a:t>
            </a:r>
            <a:r>
              <a:rPr lang="en-US" altLang="ja-JP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RFI</a:t>
            </a:r>
            <a:endParaRPr lang="ja-JP" altLang="en-US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2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10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なぜこんなことが起こるのか</a:t>
            </a: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9720" y="2212996"/>
            <a:ext cx="93933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sz="5400" dirty="0" smtClean="0"/>
              <a:t>縦割の情報提供</a:t>
            </a:r>
            <a:endParaRPr lang="en-US" altLang="ja-JP" sz="5400" dirty="0" smtClean="0"/>
          </a:p>
          <a:p>
            <a:pPr marL="342900" indent="-342900">
              <a:buFont typeface="+mj-lt"/>
              <a:buAutoNum type="arabicPeriod"/>
            </a:pPr>
            <a:endParaRPr lang="en-US" altLang="ja-JP" sz="5400" dirty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5400" dirty="0" smtClean="0"/>
              <a:t>縦割のシステム導入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716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40364" t="23421" r="28181" b="5271"/>
          <a:stretch/>
        </p:blipFill>
        <p:spPr>
          <a:xfrm>
            <a:off x="847899" y="812113"/>
            <a:ext cx="3834939" cy="4887884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縦割の情報提供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5268191" y="2113055"/>
            <a:ext cx="6248400" cy="2286000"/>
          </a:xfrm>
          <a:prstGeom prst="wedgeRectCallout">
            <a:avLst>
              <a:gd name="adj1" fmla="val -57753"/>
              <a:gd name="adj2" fmla="val 50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</a:rPr>
              <a:t>言葉の羅列と、統一感のない見出し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33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12</a:t>
            </a:fld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縦割の情報提供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l="39773" t="14528" r="28409" b="5028"/>
          <a:stretch/>
        </p:blipFill>
        <p:spPr>
          <a:xfrm>
            <a:off x="775855" y="748603"/>
            <a:ext cx="3879274" cy="5514109"/>
          </a:xfrm>
          <a:prstGeom prst="rect">
            <a:avLst/>
          </a:prstGeom>
        </p:spPr>
      </p:pic>
      <p:sp>
        <p:nvSpPr>
          <p:cNvPr id="10" name="四角形吹き出し 9"/>
          <p:cNvSpPr/>
          <p:nvPr/>
        </p:nvSpPr>
        <p:spPr>
          <a:xfrm>
            <a:off x="5351318" y="2550150"/>
            <a:ext cx="6248400" cy="2286000"/>
          </a:xfrm>
          <a:prstGeom prst="wedgeRectCallout">
            <a:avLst>
              <a:gd name="adj1" fmla="val -57753"/>
              <a:gd name="adj2" fmla="val 50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子育て企画課で相談窓口をまとめたページを作っていますが、同じような窓口があったり、網羅性や継続性に課題があります。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5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13</a:t>
            </a:fld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縦割のシステム導入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532" y="4801041"/>
            <a:ext cx="2249843" cy="16918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77" y="695181"/>
            <a:ext cx="1647945" cy="2031312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886691" y="3297382"/>
            <a:ext cx="1579418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solidFill>
                  <a:schemeClr val="tx1"/>
                </a:solidFill>
              </a:rPr>
              <a:t>HP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858821" y="3297381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電子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申請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937003" y="3297380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1"/>
                </a:solidFill>
              </a:rPr>
              <a:t>LIN</a:t>
            </a:r>
            <a:r>
              <a:rPr lang="en-US" altLang="ja-JP" sz="2800" b="1" dirty="0">
                <a:solidFill>
                  <a:schemeClr val="tx1"/>
                </a:solidFill>
              </a:rPr>
              <a:t>E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2375" y="3297380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電話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227747" y="3280155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1"/>
                </a:solidFill>
              </a:rPr>
              <a:t>WEB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面談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>
            <a:stCxn id="11" idx="2"/>
          </p:cNvCxnSpPr>
          <p:nvPr/>
        </p:nvCxnSpPr>
        <p:spPr>
          <a:xfrm flipH="1">
            <a:off x="1676400" y="2726493"/>
            <a:ext cx="4118650" cy="57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1" idx="2"/>
          </p:cNvCxnSpPr>
          <p:nvPr/>
        </p:nvCxnSpPr>
        <p:spPr>
          <a:xfrm flipH="1">
            <a:off x="3818437" y="2726493"/>
            <a:ext cx="1976613" cy="493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1" idx="2"/>
            <a:endCxn id="13" idx="0"/>
          </p:cNvCxnSpPr>
          <p:nvPr/>
        </p:nvCxnSpPr>
        <p:spPr>
          <a:xfrm flipH="1">
            <a:off x="5779738" y="2726493"/>
            <a:ext cx="15312" cy="57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1" idx="2"/>
          </p:cNvCxnSpPr>
          <p:nvPr/>
        </p:nvCxnSpPr>
        <p:spPr>
          <a:xfrm>
            <a:off x="5795050" y="2726493"/>
            <a:ext cx="1976612" cy="57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1" idx="2"/>
            <a:endCxn id="15" idx="0"/>
          </p:cNvCxnSpPr>
          <p:nvPr/>
        </p:nvCxnSpPr>
        <p:spPr>
          <a:xfrm>
            <a:off x="5795050" y="2726493"/>
            <a:ext cx="4275432" cy="553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3" idx="2"/>
          </p:cNvCxnSpPr>
          <p:nvPr/>
        </p:nvCxnSpPr>
        <p:spPr>
          <a:xfrm>
            <a:off x="1676400" y="4599709"/>
            <a:ext cx="3294677" cy="104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2" idx="2"/>
          </p:cNvCxnSpPr>
          <p:nvPr/>
        </p:nvCxnSpPr>
        <p:spPr>
          <a:xfrm>
            <a:off x="3701556" y="4599708"/>
            <a:ext cx="1269521" cy="104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3" idx="2"/>
          </p:cNvCxnSpPr>
          <p:nvPr/>
        </p:nvCxnSpPr>
        <p:spPr>
          <a:xfrm flipH="1">
            <a:off x="5726712" y="4599707"/>
            <a:ext cx="53026" cy="201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8" idx="3"/>
            <a:endCxn id="14" idx="2"/>
          </p:cNvCxnSpPr>
          <p:nvPr/>
        </p:nvCxnSpPr>
        <p:spPr>
          <a:xfrm flipV="1">
            <a:off x="7082375" y="4599707"/>
            <a:ext cx="842735" cy="104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8" idx="3"/>
          </p:cNvCxnSpPr>
          <p:nvPr/>
        </p:nvCxnSpPr>
        <p:spPr>
          <a:xfrm flipV="1">
            <a:off x="7082375" y="4582482"/>
            <a:ext cx="2988107" cy="1064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015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14</a:t>
            </a:fld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>
                <a:latin typeface="游ゴシック" panose="020B0400000000000000" pitchFamily="50" charset="-128"/>
              </a:rPr>
              <a:t>縦割のシステム導入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532" y="4801041"/>
            <a:ext cx="2249843" cy="169183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77" y="695181"/>
            <a:ext cx="1647945" cy="2031312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886691" y="3297382"/>
            <a:ext cx="1579418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solidFill>
                  <a:schemeClr val="tx1"/>
                </a:solidFill>
              </a:rPr>
              <a:t>HP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858821" y="3297381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電子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申請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937003" y="3297380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1"/>
                </a:solidFill>
              </a:rPr>
              <a:t>LIN</a:t>
            </a:r>
            <a:r>
              <a:rPr lang="en-US" altLang="ja-JP" sz="2800" b="1" dirty="0">
                <a:solidFill>
                  <a:schemeClr val="tx1"/>
                </a:solidFill>
              </a:rPr>
              <a:t>E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2375" y="3297380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電話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227747" y="3280155"/>
            <a:ext cx="1685470" cy="13023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solidFill>
                  <a:schemeClr val="tx1"/>
                </a:solidFill>
              </a:rPr>
              <a:t>WEB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面談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>
            <a:stCxn id="11" idx="2"/>
          </p:cNvCxnSpPr>
          <p:nvPr/>
        </p:nvCxnSpPr>
        <p:spPr>
          <a:xfrm flipH="1">
            <a:off x="1676400" y="2726493"/>
            <a:ext cx="4118650" cy="57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1" idx="2"/>
          </p:cNvCxnSpPr>
          <p:nvPr/>
        </p:nvCxnSpPr>
        <p:spPr>
          <a:xfrm flipH="1">
            <a:off x="3818437" y="2726493"/>
            <a:ext cx="1976613" cy="493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1" idx="2"/>
            <a:endCxn id="13" idx="0"/>
          </p:cNvCxnSpPr>
          <p:nvPr/>
        </p:nvCxnSpPr>
        <p:spPr>
          <a:xfrm flipH="1">
            <a:off x="5779738" y="2726493"/>
            <a:ext cx="15312" cy="57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1" idx="2"/>
          </p:cNvCxnSpPr>
          <p:nvPr/>
        </p:nvCxnSpPr>
        <p:spPr>
          <a:xfrm>
            <a:off x="5795050" y="2726493"/>
            <a:ext cx="1976612" cy="57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1" idx="2"/>
            <a:endCxn id="15" idx="0"/>
          </p:cNvCxnSpPr>
          <p:nvPr/>
        </p:nvCxnSpPr>
        <p:spPr>
          <a:xfrm>
            <a:off x="5795050" y="2726493"/>
            <a:ext cx="4275432" cy="553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3" idx="2"/>
          </p:cNvCxnSpPr>
          <p:nvPr/>
        </p:nvCxnSpPr>
        <p:spPr>
          <a:xfrm>
            <a:off x="1676400" y="4599709"/>
            <a:ext cx="3294677" cy="104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2" idx="2"/>
            <a:endCxn id="8" idx="1"/>
          </p:cNvCxnSpPr>
          <p:nvPr/>
        </p:nvCxnSpPr>
        <p:spPr>
          <a:xfrm>
            <a:off x="3701556" y="4599708"/>
            <a:ext cx="1130976" cy="104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3" idx="2"/>
          </p:cNvCxnSpPr>
          <p:nvPr/>
        </p:nvCxnSpPr>
        <p:spPr>
          <a:xfrm flipH="1">
            <a:off x="5726712" y="4599707"/>
            <a:ext cx="53026" cy="201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8" idx="3"/>
            <a:endCxn id="14" idx="2"/>
          </p:cNvCxnSpPr>
          <p:nvPr/>
        </p:nvCxnSpPr>
        <p:spPr>
          <a:xfrm flipV="1">
            <a:off x="7082375" y="4599707"/>
            <a:ext cx="842735" cy="104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8" idx="3"/>
          </p:cNvCxnSpPr>
          <p:nvPr/>
        </p:nvCxnSpPr>
        <p:spPr>
          <a:xfrm flipV="1">
            <a:off x="7082375" y="4582482"/>
            <a:ext cx="2988107" cy="1064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/>
          <p:cNvSpPr/>
          <p:nvPr/>
        </p:nvSpPr>
        <p:spPr>
          <a:xfrm>
            <a:off x="377190" y="1524000"/>
            <a:ext cx="11066665" cy="412295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職員も市民も、</a:t>
            </a:r>
            <a:r>
              <a:rPr kumimoji="1" lang="ja-JP" altLang="en-US" sz="2800" b="1" u="sng" dirty="0" smtClean="0">
                <a:solidFill>
                  <a:schemeClr val="tx1"/>
                </a:solidFill>
              </a:rPr>
              <a:t>一つの欲求を達成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するのに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色んなサービスにアクセスしないといけません。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システム間連携もありませんので、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何回も同じ情報の入力が必要になります。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094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15</a:t>
            </a:fld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/>
              <a:t>一つの</a:t>
            </a:r>
            <a:r>
              <a:rPr lang="ja-JP" altLang="en-US" sz="2000" b="1" dirty="0" smtClean="0"/>
              <a:t>欲求を達成</a:t>
            </a:r>
            <a:endParaRPr lang="ja-JP" altLang="en-US" sz="2000" b="1" dirty="0">
              <a:latin typeface="游ゴシック" panose="020B04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77190" y="2133600"/>
            <a:ext cx="2005792" cy="19950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手続案内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690899" y="2133600"/>
            <a:ext cx="2005792" cy="19950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空き</a:t>
            </a:r>
            <a:r>
              <a:rPr lang="ja-JP" altLang="en-US" sz="2800" b="1" dirty="0">
                <a:solidFill>
                  <a:schemeClr val="tx1"/>
                </a:solidFill>
              </a:rPr>
              <a:t>状況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004608" y="2133600"/>
            <a:ext cx="2005792" cy="19950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入所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相談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318317" y="2133599"/>
            <a:ext cx="2005792" cy="19950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入所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手続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9632026" y="2133599"/>
            <a:ext cx="2005792" cy="19950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結果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>
                <a:solidFill>
                  <a:schemeClr val="tx1"/>
                </a:solidFill>
              </a:rPr>
              <a:t>通知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701213" y="4285528"/>
            <a:ext cx="10612582" cy="102523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9902" y="951488"/>
            <a:ext cx="11333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+mn-ea"/>
              </a:rPr>
              <a:t>例えば保育園の入所申請なら</a:t>
            </a:r>
            <a:endParaRPr kumimoji="1" lang="en-US" altLang="ja-JP" sz="4000" b="1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42110" y="5467637"/>
            <a:ext cx="922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できるだけ、ワンストップ（に見える）でサービス提供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58530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8764" y="735365"/>
            <a:ext cx="113330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+mn-ea"/>
              </a:rPr>
              <a:t>市民</a:t>
            </a:r>
            <a:r>
              <a:rPr lang="ja-JP" altLang="en-US" sz="6600" b="1" dirty="0" smtClean="0">
                <a:latin typeface="+mn-ea"/>
              </a:rPr>
              <a:t>と職員の接点がまとまり</a:t>
            </a:r>
            <a:endParaRPr lang="en-US" altLang="ja-JP" sz="6600" b="1" dirty="0" smtClean="0">
              <a:latin typeface="+mn-ea"/>
            </a:endParaRPr>
          </a:p>
          <a:p>
            <a:endParaRPr kumimoji="1" lang="en-US" altLang="ja-JP" sz="6600" b="1" dirty="0">
              <a:latin typeface="+mn-ea"/>
            </a:endParaRPr>
          </a:p>
          <a:p>
            <a:r>
              <a:rPr lang="ja-JP" altLang="en-US" sz="6600" b="1" dirty="0" smtClean="0">
                <a:latin typeface="+mn-ea"/>
              </a:rPr>
              <a:t>お互いの欲求が完結する</a:t>
            </a:r>
            <a:endParaRPr lang="en-US" altLang="ja-JP" sz="6600" b="1" dirty="0" smtClean="0">
              <a:latin typeface="+mn-ea"/>
            </a:endParaRPr>
          </a:p>
          <a:p>
            <a:endParaRPr kumimoji="1" lang="en-US" altLang="ja-JP" sz="6600" b="1" dirty="0">
              <a:latin typeface="+mn-ea"/>
            </a:endParaRPr>
          </a:p>
          <a:p>
            <a:r>
              <a:rPr lang="ja-JP" altLang="en-US" sz="6600" b="1" dirty="0" smtClean="0">
                <a:latin typeface="+mn-ea"/>
              </a:rPr>
              <a:t>そんなサービスを提供したい</a:t>
            </a:r>
            <a:endParaRPr kumimoji="1" lang="en-US" altLang="ja-JP" sz="6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839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1000" y="466080"/>
            <a:ext cx="113330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6600" b="1" dirty="0" smtClean="0">
                <a:latin typeface="+mn-ea"/>
              </a:rPr>
              <a:t>　それ</a:t>
            </a:r>
            <a:r>
              <a:rPr lang="ja-JP" altLang="en-US" sz="6600" b="1" dirty="0">
                <a:latin typeface="+mn-ea"/>
              </a:rPr>
              <a:t>が</a:t>
            </a:r>
            <a:endParaRPr lang="en-US" altLang="ja-JP" sz="6600" b="1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kumimoji="1" lang="ja-JP" altLang="en-US" sz="7200" b="1" dirty="0" smtClean="0">
                <a:solidFill>
                  <a:srgbClr val="FF0000"/>
                </a:solidFill>
                <a:latin typeface="+mn-ea"/>
              </a:rPr>
              <a:t>デジタル市役所</a:t>
            </a:r>
            <a:endParaRPr kumimoji="1" lang="en-US" altLang="ja-JP" sz="7200" b="1" dirty="0" smtClean="0">
              <a:solidFill>
                <a:srgbClr val="FF00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6600" b="1" dirty="0" smtClean="0">
                <a:latin typeface="+mn-ea"/>
              </a:rPr>
              <a:t>　　　　　　　　です！</a:t>
            </a:r>
            <a:endParaRPr kumimoji="1" lang="en-US" altLang="ja-JP" sz="6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6884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9222"/>
            <a:ext cx="2693630" cy="2789013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3036529" y="758212"/>
            <a:ext cx="8888771" cy="549489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その中のメインとなるのが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子育てプラットフォームです！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市民は悩んだときに子育て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PF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へ行けば、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やるべきことがすぐにわかる・届く。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来庁したり、何度も同じことを入力しないで、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簡単にやりたいことが完結できる。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latin typeface="游ゴシック" panose="020B0400000000000000" pitchFamily="50" charset="-128"/>
              </a:rPr>
              <a:t>子育てプラットフォーム</a:t>
            </a:r>
            <a:endParaRPr lang="ja-JP" altLang="en-US" sz="2000" b="1" dirty="0">
              <a:latin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989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66700" y="865331"/>
            <a:ext cx="8888771" cy="549489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もちろん職員にもメリットがなければいけません。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何個もシステムにログインが不要で、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やるべきことが明確に表示される。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同じ問い合わせへの対応や単純なシステム入力作業など、人がやらなくてもいいことはシステムで自動化。</a:t>
            </a:r>
            <a:endParaRPr lang="en-US" altLang="ja-JP" sz="2800" b="1" dirty="0" smtClean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18" y="3697017"/>
            <a:ext cx="2637513" cy="2379764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latin typeface="游ゴシック" panose="020B0400000000000000" pitchFamily="50" charset="-128"/>
              </a:rPr>
              <a:t>子育てプラットフォーム</a:t>
            </a:r>
            <a:endParaRPr lang="ja-JP" altLang="en-US" sz="2000" b="1" dirty="0">
              <a:latin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9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36573" y="1521330"/>
            <a:ext cx="85838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+mn-ea"/>
              </a:rPr>
              <a:t>藤沢市が</a:t>
            </a:r>
            <a:endParaRPr kumimoji="1" lang="en-US" altLang="ja-JP" sz="6600" b="1" dirty="0" smtClean="0">
              <a:latin typeface="+mn-ea"/>
            </a:endParaRPr>
          </a:p>
          <a:p>
            <a:endParaRPr lang="en-US" altLang="ja-JP" sz="6600" b="1" dirty="0">
              <a:latin typeface="+mn-ea"/>
            </a:endParaRPr>
          </a:p>
          <a:p>
            <a:r>
              <a:rPr kumimoji="1" lang="ja-JP" altLang="en-US" sz="6600" b="1" dirty="0" smtClean="0">
                <a:latin typeface="+mn-ea"/>
              </a:rPr>
              <a:t>現在抱える課題</a:t>
            </a:r>
            <a:endParaRPr kumimoji="1" lang="ja-JP" alt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2413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20</a:t>
            </a:fld>
            <a:endParaRPr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latin typeface="游ゴシック" panose="020B0400000000000000" pitchFamily="50" charset="-128"/>
              </a:rPr>
              <a:t>導入</a:t>
            </a:r>
            <a:r>
              <a:rPr lang="ja-JP" altLang="en-US" sz="2000" b="1" dirty="0">
                <a:latin typeface="游ゴシック" panose="020B0400000000000000" pitchFamily="50" charset="-128"/>
              </a:rPr>
              <a:t>を</a:t>
            </a:r>
            <a:r>
              <a:rPr lang="ja-JP" altLang="en-US" sz="2000" b="1" dirty="0" smtClean="0">
                <a:latin typeface="游ゴシック" panose="020B0400000000000000" pitchFamily="50" charset="-128"/>
              </a:rPr>
              <a:t>検討している取り組み</a:t>
            </a:r>
            <a:endParaRPr lang="ja-JP" altLang="en-US" sz="2000" b="1" dirty="0">
              <a:latin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950" y="1211357"/>
            <a:ext cx="104740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sz="2400" b="1" dirty="0" smtClean="0"/>
              <a:t>妊娠・出産伴走支援サービス</a:t>
            </a:r>
            <a:endParaRPr lang="en-US" altLang="ja-JP" sz="2400" b="1" dirty="0" smtClean="0"/>
          </a:p>
          <a:p>
            <a:pPr lvl="1"/>
            <a:r>
              <a:rPr lang="ja-JP" altLang="en-US" sz="2400" b="1" dirty="0" smtClean="0"/>
              <a:t>妊娠届時に会員登録してもらい、その後のサービス（面談予約・ギフト申請・アンケート・プッシュ通知）を一貫して提供</a:t>
            </a:r>
            <a:endParaRPr lang="en-US" altLang="ja-JP" sz="2400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sz="2400" b="1" dirty="0"/>
          </a:p>
          <a:p>
            <a:pPr marL="342900" indent="-342900">
              <a:buFont typeface="+mj-lt"/>
              <a:buAutoNum type="arabicPeriod"/>
            </a:pPr>
            <a:r>
              <a:rPr lang="ja-JP" altLang="en-US" sz="2400" b="1" dirty="0"/>
              <a:t>保育</a:t>
            </a:r>
            <a:r>
              <a:rPr lang="ja-JP" altLang="en-US" sz="2400" b="1" dirty="0" smtClean="0"/>
              <a:t>園の一時預かり・病児（病後児）サービス</a:t>
            </a:r>
            <a:endParaRPr lang="en-US" altLang="ja-JP" sz="2400" b="1" dirty="0" smtClean="0"/>
          </a:p>
          <a:p>
            <a:pPr lvl="1"/>
            <a:r>
              <a:rPr lang="ja-JP" altLang="en-US" sz="2400" b="1" dirty="0" smtClean="0"/>
              <a:t>施設面談、利用予約、支払い、施設の利用実績集計などを一貫して提供</a:t>
            </a:r>
            <a:endParaRPr lang="en-US" altLang="ja-JP" sz="2400" b="1" dirty="0" smtClean="0"/>
          </a:p>
          <a:p>
            <a:pPr lvl="1"/>
            <a:r>
              <a:rPr lang="ja-JP" altLang="en-US" sz="2400" b="1" dirty="0" smtClean="0"/>
              <a:t>（システム間連携を検討）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en-US" altLang="ja-JP" sz="2400" b="1" dirty="0" smtClean="0"/>
              <a:t>3.</a:t>
            </a:r>
            <a:r>
              <a:rPr lang="ja-JP" altLang="en-US" sz="2400" b="1" dirty="0" smtClean="0"/>
              <a:t>汎用的相談予約システム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r>
              <a:rPr lang="en-US" altLang="ja-JP" sz="2400" b="1" dirty="0" smtClean="0"/>
              <a:t>4.</a:t>
            </a:r>
            <a:r>
              <a:rPr lang="ja-JP" altLang="en-US" sz="2400" b="1" dirty="0" smtClean="0"/>
              <a:t>条件別プッシュ通知システム（月齢や地域ごとに、健診やイベントの情報をプッシュ）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70854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0436" y="1688756"/>
            <a:ext cx="105017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 smtClean="0">
                <a:latin typeface="+mn-ea"/>
              </a:rPr>
              <a:t>とはいえ、完璧なサービスを一気に提供するのは困難です</a:t>
            </a:r>
            <a:r>
              <a:rPr lang="en-US" altLang="ja-JP" sz="6600" b="1" dirty="0" smtClean="0">
                <a:latin typeface="+mn-ea"/>
              </a:rPr>
              <a:t>…</a:t>
            </a:r>
            <a:r>
              <a:rPr lang="ja-JP" altLang="en-US" sz="6600" b="1" dirty="0" err="1" smtClean="0">
                <a:latin typeface="+mn-ea"/>
              </a:rPr>
              <a:t>なの</a:t>
            </a:r>
            <a:r>
              <a:rPr lang="ja-JP" altLang="en-US" sz="6600" b="1" dirty="0" smtClean="0">
                <a:latin typeface="+mn-ea"/>
              </a:rPr>
              <a:t>で</a:t>
            </a:r>
            <a:r>
              <a:rPr lang="en-US" altLang="ja-JP" sz="6600" b="1" dirty="0" smtClean="0">
                <a:latin typeface="+mn-ea"/>
              </a:rPr>
              <a:t>…</a:t>
            </a:r>
            <a:endParaRPr kumimoji="1" lang="ja-JP" alt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860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36573" y="1688756"/>
            <a:ext cx="85838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+mn-ea"/>
              </a:rPr>
              <a:t>一気にやらない</a:t>
            </a:r>
            <a:endParaRPr kumimoji="1" lang="en-US" altLang="ja-JP" sz="6600" b="1" dirty="0" smtClean="0">
              <a:latin typeface="+mn-ea"/>
            </a:endParaRPr>
          </a:p>
          <a:p>
            <a:endParaRPr lang="en-US" altLang="ja-JP" sz="6600" b="1" dirty="0">
              <a:latin typeface="+mn-ea"/>
            </a:endParaRPr>
          </a:p>
          <a:p>
            <a:r>
              <a:rPr kumimoji="1" lang="ja-JP" altLang="en-US" sz="6600" b="1" dirty="0" smtClean="0">
                <a:latin typeface="+mn-ea"/>
              </a:rPr>
              <a:t>一貫してやる！！</a:t>
            </a:r>
            <a:endParaRPr kumimoji="1" lang="ja-JP" alt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18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695460" y="2142202"/>
            <a:ext cx="7727324" cy="61387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デジタル市役所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95460" y="2756081"/>
            <a:ext cx="7727324" cy="16742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07947" y="2756081"/>
            <a:ext cx="1506828" cy="6747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インター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フェース群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95460" y="4379843"/>
            <a:ext cx="7727324" cy="16742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23</a:t>
            </a:fld>
            <a:endParaRPr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ビジネスゴール（デジタル市役所実現イメージ）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296198" y="4530125"/>
            <a:ext cx="1358658" cy="5817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情報</a:t>
            </a:r>
            <a:endParaRPr kumimoji="1" lang="ja-JP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296196" y="5270399"/>
            <a:ext cx="1358659" cy="58175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手続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813410" y="3059305"/>
            <a:ext cx="1288864" cy="6606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スマホ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308788" y="3074172"/>
            <a:ext cx="1288864" cy="63261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電話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043915" y="4539634"/>
            <a:ext cx="1424104" cy="6082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予約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426" y="580253"/>
            <a:ext cx="1586519" cy="143147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032" y="601209"/>
            <a:ext cx="1390590" cy="143983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695460" y="4260193"/>
            <a:ext cx="1545465" cy="6747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サービス群</a:t>
            </a:r>
            <a:endParaRPr kumimoji="1" lang="ja-JP" alt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043915" y="5257162"/>
            <a:ext cx="1424104" cy="6082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面談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748269" y="5243927"/>
            <a:ext cx="1309352" cy="6082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通知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748269" y="4541374"/>
            <a:ext cx="1309352" cy="6082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支払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318032" y="3050553"/>
            <a:ext cx="1288864" cy="66069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</a:rPr>
              <a:t>P</a:t>
            </a:r>
            <a:r>
              <a:rPr lang="en-US" altLang="ja-JP" sz="2000" b="1" dirty="0">
                <a:solidFill>
                  <a:schemeClr val="tx1"/>
                </a:solidFill>
              </a:rPr>
              <a:t>C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724847" y="3072618"/>
            <a:ext cx="1288864" cy="63261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メール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659705" y="1321125"/>
            <a:ext cx="3295438" cy="49791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</a:rPr>
              <a:t>1.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どこでも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マルチインターフェース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</a:rPr>
              <a:t>シングルタッチポイント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</a:rPr>
              <a:t>2.</a:t>
            </a:r>
            <a:r>
              <a:rPr lang="ja-JP" altLang="en-US" sz="2800" b="1" dirty="0">
                <a:solidFill>
                  <a:schemeClr val="tx1"/>
                </a:solidFill>
              </a:rPr>
              <a:t>ぴったり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パーソナライズされた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サービス案内</a:t>
            </a:r>
          </a:p>
          <a:p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r>
              <a:rPr lang="en-US" altLang="ja-JP" sz="2800" b="1" dirty="0">
                <a:solidFill>
                  <a:schemeClr val="tx1"/>
                </a:solidFill>
              </a:rPr>
              <a:t>3</a:t>
            </a:r>
            <a:r>
              <a:rPr kumimoji="1" lang="en-US" altLang="ja-JP" sz="2800" b="1" dirty="0" smtClean="0">
                <a:solidFill>
                  <a:schemeClr val="tx1"/>
                </a:solidFill>
              </a:rPr>
              <a:t>.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簡単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ワンストップ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ワンスオンリー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endParaRPr lang="en-US" altLang="ja-JP" sz="2800" b="1" dirty="0">
              <a:solidFill>
                <a:schemeClr val="tx1"/>
              </a:solidFill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695460" y="4260193"/>
            <a:ext cx="7727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3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3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こんな経験ありませんか？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1560939"/>
            <a:ext cx="2907760" cy="3661443"/>
          </a:xfrm>
          <a:prstGeom prst="rect">
            <a:avLst/>
          </a:prstGeom>
        </p:spPr>
      </p:pic>
      <p:sp>
        <p:nvSpPr>
          <p:cNvPr id="11" name="四角形吹き出し 10"/>
          <p:cNvSpPr/>
          <p:nvPr/>
        </p:nvSpPr>
        <p:spPr>
          <a:xfrm>
            <a:off x="5486400" y="1783080"/>
            <a:ext cx="5852160" cy="2948940"/>
          </a:xfrm>
          <a:prstGeom prst="wedgeRectCallout">
            <a:avLst>
              <a:gd name="adj1" fmla="val -63411"/>
              <a:gd name="adj2" fmla="val 415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　うちの子ちょっと、言葉を覚えるのが遅いのよね</a:t>
            </a:r>
            <a:r>
              <a:rPr kumimoji="1" lang="ja-JP" altLang="en-US" sz="2800" b="1" dirty="0" err="1" smtClean="0">
                <a:solidFill>
                  <a:schemeClr val="tx1"/>
                </a:solidFill>
              </a:rPr>
              <a:t>。。。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市役所に相談してみようかしら</a:t>
            </a:r>
            <a:endParaRPr kumimoji="1" lang="ja-JP" alt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4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こんな経験ありませんか？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46" y="1508760"/>
            <a:ext cx="2912169" cy="3881192"/>
          </a:xfrm>
          <a:prstGeom prst="rect">
            <a:avLst/>
          </a:prstGeom>
        </p:spPr>
      </p:pic>
      <p:sp>
        <p:nvSpPr>
          <p:cNvPr id="8" name="四角形吹き出し 7"/>
          <p:cNvSpPr/>
          <p:nvPr/>
        </p:nvSpPr>
        <p:spPr>
          <a:xfrm>
            <a:off x="5486400" y="1325880"/>
            <a:ext cx="5852160" cy="3406140"/>
          </a:xfrm>
          <a:prstGeom prst="wedgeRectCallout">
            <a:avLst>
              <a:gd name="adj1" fmla="val -63411"/>
              <a:gd name="adj2" fmla="val 415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　なんかホームページが見にくいし、言葉が難しい</a:t>
            </a:r>
            <a:r>
              <a:rPr kumimoji="1" lang="ja-JP" altLang="en-US" sz="2800" b="1" dirty="0" err="1" smtClean="0">
                <a:solidFill>
                  <a:schemeClr val="tx1"/>
                </a:solidFill>
              </a:rPr>
              <a:t>。。。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一体どうすればいいのよ！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　とりあえず、それっぽいところ見つけたから問い合わせ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るわ。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5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こんな経験ありませんか？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266700" y="1645920"/>
            <a:ext cx="6248400" cy="2948940"/>
          </a:xfrm>
          <a:prstGeom prst="wedgeRectCallout">
            <a:avLst>
              <a:gd name="adj1" fmla="val 57292"/>
              <a:gd name="adj2" fmla="val 2761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　それ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、うちじゃないんです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…</a:t>
            </a:r>
          </a:p>
          <a:p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〇〇課におつなぎしますね！</a:t>
            </a: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662" y="1645920"/>
            <a:ext cx="3313738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6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こんな経験ありませんか？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178" y="2171700"/>
            <a:ext cx="4051802" cy="3046869"/>
          </a:xfrm>
          <a:prstGeom prst="rect">
            <a:avLst/>
          </a:prstGeom>
        </p:spPr>
      </p:pic>
      <p:sp>
        <p:nvSpPr>
          <p:cNvPr id="9" name="四角形吹き出し 8"/>
          <p:cNvSpPr/>
          <p:nvPr/>
        </p:nvSpPr>
        <p:spPr>
          <a:xfrm>
            <a:off x="266700" y="1645920"/>
            <a:ext cx="6248400" cy="2948940"/>
          </a:xfrm>
          <a:prstGeom prst="wedgeRectCallout">
            <a:avLst>
              <a:gd name="adj1" fmla="val 57292"/>
              <a:gd name="adj2" fmla="val 2761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　お電話かわりました、要件をもう一回お願いします！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あ、それは予約が必要なんで、紙とってきます！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r>
              <a:rPr lang="ja-JP" altLang="en-US" sz="2800" b="1" dirty="0" smtClean="0">
                <a:solidFill>
                  <a:schemeClr val="tx1"/>
                </a:solidFill>
              </a:rPr>
              <a:t>　えーっと、〇日と〇日は空いてて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…</a:t>
            </a: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7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こんな経験ありませんか？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95" y="1653997"/>
            <a:ext cx="2849479" cy="3512363"/>
          </a:xfrm>
          <a:prstGeom prst="rect">
            <a:avLst/>
          </a:prstGeom>
        </p:spPr>
      </p:pic>
      <p:sp>
        <p:nvSpPr>
          <p:cNvPr id="8" name="四角形吹き出し 7"/>
          <p:cNvSpPr/>
          <p:nvPr/>
        </p:nvSpPr>
        <p:spPr>
          <a:xfrm>
            <a:off x="4953000" y="1234440"/>
            <a:ext cx="6248400" cy="3497580"/>
          </a:xfrm>
          <a:prstGeom prst="wedgeRectCallout">
            <a:avLst>
              <a:gd name="adj1" fmla="val -63806"/>
              <a:gd name="adj2" fmla="val 3769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</a:rPr>
              <a:t>　ただでさえホームページはわかりにくいし、何度も同じこと言わなくちゃいけないし、あげくに予約まで時間とらせるの？！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endParaRPr lang="en-US" altLang="ja-JP" sz="2800" b="1" dirty="0" smtClean="0">
              <a:solidFill>
                <a:schemeClr val="tx1"/>
              </a:solidFill>
            </a:endParaRPr>
          </a:p>
          <a:p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こっちは仕事中に電話してるのに、無駄な時間とらせないでよ！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FB8F7AA-8ECD-4C94-80CB-C152E24A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8</a:t>
            </a:fld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1B5424C4-81C2-4144-BED0-47BCE565487C}"/>
              </a:ext>
            </a:extLst>
          </p:cNvPr>
          <p:cNvCxnSpPr>
            <a:cxnSpLocks/>
          </p:cNvCxnSpPr>
          <p:nvPr/>
        </p:nvCxnSpPr>
        <p:spPr>
          <a:xfrm>
            <a:off x="266700" y="465221"/>
            <a:ext cx="1165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901F088A-681F-4C9B-B083-F255C4437E65}"/>
              </a:ext>
            </a:extLst>
          </p:cNvPr>
          <p:cNvSpPr txBox="1"/>
          <p:nvPr/>
        </p:nvSpPr>
        <p:spPr>
          <a:xfrm>
            <a:off x="377190" y="118330"/>
            <a:ext cx="1159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noProof="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こんな経験ありませんか？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BC59A6D-F97F-4F62-A90E-B1C18AF725FD}"/>
              </a:ext>
            </a:extLst>
          </p:cNvPr>
          <p:cNvSpPr/>
          <p:nvPr/>
        </p:nvSpPr>
        <p:spPr>
          <a:xfrm>
            <a:off x="266700" y="152399"/>
            <a:ext cx="110490" cy="3128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693" y="1505407"/>
            <a:ext cx="3686213" cy="4000500"/>
          </a:xfrm>
          <a:prstGeom prst="rect">
            <a:avLst/>
          </a:prstGeom>
        </p:spPr>
      </p:pic>
      <p:sp>
        <p:nvSpPr>
          <p:cNvPr id="8" name="四角形吹き出し 7"/>
          <p:cNvSpPr/>
          <p:nvPr/>
        </p:nvSpPr>
        <p:spPr>
          <a:xfrm>
            <a:off x="723900" y="1965960"/>
            <a:ext cx="6248400" cy="2286000"/>
          </a:xfrm>
          <a:prstGeom prst="wedgeRectCallout">
            <a:avLst>
              <a:gd name="adj1" fmla="val 53999"/>
              <a:gd name="adj2" fmla="val 6449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</a:rPr>
              <a:t>　ホームページもわかりやすくしてるつもりだし、ちゃんと要件聞かなくちゃ案内できないよ</a:t>
            </a:r>
            <a:r>
              <a:rPr lang="en-US" altLang="ja-JP" sz="2800" b="1" dirty="0" smtClean="0">
                <a:solidFill>
                  <a:schemeClr val="tx1"/>
                </a:solidFill>
              </a:rPr>
              <a:t>…</a:t>
            </a:r>
            <a:endParaRPr kumimoji="1" lang="en-US" altLang="ja-JP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658A34-7B43-4F61-8620-C1E0906DF32C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0893" y="2203946"/>
            <a:ext cx="85838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+mn-ea"/>
              </a:rPr>
              <a:t>課題の背景</a:t>
            </a:r>
            <a:endParaRPr kumimoji="1" lang="ja-JP" altLang="en-US" sz="6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9098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kumimoji="1" sz="28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520</Words>
  <Application>Microsoft Office PowerPoint</Application>
  <PresentationFormat>ワイド画面</PresentationFormat>
  <Paragraphs>157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6" baseType="lpstr"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(SWE_ウエル通企部)豊間根青地</dc:creator>
  <cp:lastModifiedBy>宇田川　晟</cp:lastModifiedBy>
  <cp:revision>77</cp:revision>
  <dcterms:created xsi:type="dcterms:W3CDTF">2020-11-10T05:41:26Z</dcterms:created>
  <dcterms:modified xsi:type="dcterms:W3CDTF">2023-11-06T10:05:32Z</dcterms:modified>
</cp:coreProperties>
</file>